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6"/>
  </p:notesMasterIdLst>
  <p:handoutMasterIdLst>
    <p:handoutMasterId r:id="rId27"/>
  </p:handoutMasterIdLst>
  <p:sldIdLst>
    <p:sldId id="257" r:id="rId5"/>
    <p:sldId id="258" r:id="rId6"/>
    <p:sldId id="259" r:id="rId7"/>
    <p:sldId id="317" r:id="rId8"/>
    <p:sldId id="324" r:id="rId9"/>
    <p:sldId id="316" r:id="rId10"/>
    <p:sldId id="340" r:id="rId11"/>
    <p:sldId id="323" r:id="rId12"/>
    <p:sldId id="353" r:id="rId13"/>
    <p:sldId id="342" r:id="rId14"/>
    <p:sldId id="341" r:id="rId15"/>
    <p:sldId id="345" r:id="rId16"/>
    <p:sldId id="346" r:id="rId17"/>
    <p:sldId id="343" r:id="rId18"/>
    <p:sldId id="348" r:id="rId19"/>
    <p:sldId id="347" r:id="rId20"/>
    <p:sldId id="349" r:id="rId21"/>
    <p:sldId id="351" r:id="rId22"/>
    <p:sldId id="350" r:id="rId23"/>
    <p:sldId id="352" r:id="rId24"/>
    <p:sldId id="344" r:id="rId25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E48B71-DDC7-4B78-9AF5-BC568DEC70E2}" v="45" dt="2023-04-23T18:32:17.758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911" autoAdjust="0"/>
  </p:normalViewPr>
  <p:slideViewPr>
    <p:cSldViewPr snapToGrid="0">
      <p:cViewPr varScale="1">
        <p:scale>
          <a:sx n="77" d="100"/>
          <a:sy n="77" d="100"/>
        </p:scale>
        <p:origin x="864" y="62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2" d="100"/>
          <a:sy n="72" d="100"/>
        </p:scale>
        <p:origin x="41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F67A3C-6B4B-4E0C-ADFF-6EEEF32D2786}" type="doc">
      <dgm:prSet loTypeId="urn:microsoft.com/office/officeart/2005/8/layout/default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251408A8-0027-42BB-B5CF-464687EA5508}">
      <dgm:prSet/>
      <dgm:spPr/>
      <dgm:t>
        <a:bodyPr/>
        <a:lstStyle/>
        <a:p>
          <a:r>
            <a:rPr lang="nl-NL"/>
            <a:t>Goed kunnen luisteren</a:t>
          </a:r>
          <a:endParaRPr lang="en-US"/>
        </a:p>
      </dgm:t>
    </dgm:pt>
    <dgm:pt modelId="{662C09E9-264D-4415-A6DB-66B389A98BD7}" type="parTrans" cxnId="{54641B20-1D11-4520-992F-7EEE42F655D0}">
      <dgm:prSet/>
      <dgm:spPr/>
      <dgm:t>
        <a:bodyPr/>
        <a:lstStyle/>
        <a:p>
          <a:endParaRPr lang="en-US"/>
        </a:p>
      </dgm:t>
    </dgm:pt>
    <dgm:pt modelId="{D1B49B48-86BB-4293-99C9-02EBA4FA6AC0}" type="sibTrans" cxnId="{54641B20-1D11-4520-992F-7EEE42F655D0}">
      <dgm:prSet/>
      <dgm:spPr/>
      <dgm:t>
        <a:bodyPr/>
        <a:lstStyle/>
        <a:p>
          <a:endParaRPr lang="en-US"/>
        </a:p>
      </dgm:t>
    </dgm:pt>
    <dgm:pt modelId="{06066258-A740-4033-96C2-227BBFA43A06}">
      <dgm:prSet/>
      <dgm:spPr/>
      <dgm:t>
        <a:bodyPr/>
        <a:lstStyle/>
        <a:p>
          <a:r>
            <a:rPr lang="nl-NL"/>
            <a:t>Kunnen omgaan met emoties, kritiek en bezwaren</a:t>
          </a:r>
          <a:endParaRPr lang="en-US"/>
        </a:p>
      </dgm:t>
    </dgm:pt>
    <dgm:pt modelId="{92DB15E5-D9AB-44BA-993D-3DC53326BA03}" type="parTrans" cxnId="{9952927E-72F9-4217-8737-CD4179326E31}">
      <dgm:prSet/>
      <dgm:spPr/>
      <dgm:t>
        <a:bodyPr/>
        <a:lstStyle/>
        <a:p>
          <a:endParaRPr lang="en-US"/>
        </a:p>
      </dgm:t>
    </dgm:pt>
    <dgm:pt modelId="{90CBC44F-F928-468F-A39F-917AD31FDD60}" type="sibTrans" cxnId="{9952927E-72F9-4217-8737-CD4179326E31}">
      <dgm:prSet/>
      <dgm:spPr/>
      <dgm:t>
        <a:bodyPr/>
        <a:lstStyle/>
        <a:p>
          <a:endParaRPr lang="en-US"/>
        </a:p>
      </dgm:t>
    </dgm:pt>
    <dgm:pt modelId="{849C3F44-79F2-4790-B6F6-7A15079DA592}">
      <dgm:prSet/>
      <dgm:spPr/>
      <dgm:t>
        <a:bodyPr/>
        <a:lstStyle/>
        <a:p>
          <a:r>
            <a:rPr lang="nl-NL"/>
            <a:t>Vindingrijk zijn</a:t>
          </a:r>
          <a:endParaRPr lang="en-US"/>
        </a:p>
      </dgm:t>
    </dgm:pt>
    <dgm:pt modelId="{8A29C32F-0A50-44A3-AF59-53D21078218C}" type="parTrans" cxnId="{D6DDDFC8-F02A-4310-9138-F124296E7D96}">
      <dgm:prSet/>
      <dgm:spPr/>
      <dgm:t>
        <a:bodyPr/>
        <a:lstStyle/>
        <a:p>
          <a:endParaRPr lang="en-US"/>
        </a:p>
      </dgm:t>
    </dgm:pt>
    <dgm:pt modelId="{B0073C12-6206-4D97-A690-EC18ABC0FE7A}" type="sibTrans" cxnId="{D6DDDFC8-F02A-4310-9138-F124296E7D96}">
      <dgm:prSet/>
      <dgm:spPr/>
      <dgm:t>
        <a:bodyPr/>
        <a:lstStyle/>
        <a:p>
          <a:endParaRPr lang="en-US"/>
        </a:p>
      </dgm:t>
    </dgm:pt>
    <dgm:pt modelId="{6F2CD274-4D73-4F20-B349-D8012738E5D4}">
      <dgm:prSet/>
      <dgm:spPr/>
      <dgm:t>
        <a:bodyPr/>
        <a:lstStyle/>
        <a:p>
          <a:r>
            <a:rPr lang="nl-NL"/>
            <a:t>Tactvol</a:t>
          </a:r>
          <a:endParaRPr lang="en-US"/>
        </a:p>
      </dgm:t>
    </dgm:pt>
    <dgm:pt modelId="{808F00D8-3CB0-4317-8E1B-EB2B9FD4C5B0}" type="parTrans" cxnId="{3D70BC68-BDA2-4A06-B6A9-AE125ED96941}">
      <dgm:prSet/>
      <dgm:spPr/>
      <dgm:t>
        <a:bodyPr/>
        <a:lstStyle/>
        <a:p>
          <a:endParaRPr lang="en-US"/>
        </a:p>
      </dgm:t>
    </dgm:pt>
    <dgm:pt modelId="{69163E07-C5D6-4D30-BD3F-E60C0D93F836}" type="sibTrans" cxnId="{3D70BC68-BDA2-4A06-B6A9-AE125ED96941}">
      <dgm:prSet/>
      <dgm:spPr/>
      <dgm:t>
        <a:bodyPr/>
        <a:lstStyle/>
        <a:p>
          <a:endParaRPr lang="en-US"/>
        </a:p>
      </dgm:t>
    </dgm:pt>
    <dgm:pt modelId="{8614545A-31F1-4D60-AD1C-BBDB6EF76D94}">
      <dgm:prSet/>
      <dgm:spPr/>
      <dgm:t>
        <a:bodyPr/>
        <a:lstStyle/>
        <a:p>
          <a:r>
            <a:rPr lang="nl-NL"/>
            <a:t>Effectief vragen kunnen stellen</a:t>
          </a:r>
          <a:endParaRPr lang="en-US"/>
        </a:p>
      </dgm:t>
    </dgm:pt>
    <dgm:pt modelId="{78CECBDE-54ED-409C-A0B3-C4CA63557012}" type="parTrans" cxnId="{86B9C136-52A0-447B-9870-93845B810135}">
      <dgm:prSet/>
      <dgm:spPr/>
      <dgm:t>
        <a:bodyPr/>
        <a:lstStyle/>
        <a:p>
          <a:endParaRPr lang="en-US"/>
        </a:p>
      </dgm:t>
    </dgm:pt>
    <dgm:pt modelId="{40126586-33C3-49AF-A363-A8FEFA62BE7E}" type="sibTrans" cxnId="{86B9C136-52A0-447B-9870-93845B810135}">
      <dgm:prSet/>
      <dgm:spPr/>
      <dgm:t>
        <a:bodyPr/>
        <a:lstStyle/>
        <a:p>
          <a:endParaRPr lang="en-US"/>
        </a:p>
      </dgm:t>
    </dgm:pt>
    <dgm:pt modelId="{D1804116-3B87-439B-B5F5-344499FC9AE4}">
      <dgm:prSet/>
      <dgm:spPr/>
      <dgm:t>
        <a:bodyPr/>
        <a:lstStyle/>
        <a:p>
          <a:r>
            <a:rPr lang="nl-NL"/>
            <a:t>Stressbestendig en evenwichtig</a:t>
          </a:r>
          <a:endParaRPr lang="en-US"/>
        </a:p>
      </dgm:t>
    </dgm:pt>
    <dgm:pt modelId="{432A7E4C-C76E-49AB-98CD-AED7277E23BE}" type="parTrans" cxnId="{DEC84AD2-895C-4806-A991-DE074A6E4BA9}">
      <dgm:prSet/>
      <dgm:spPr/>
      <dgm:t>
        <a:bodyPr/>
        <a:lstStyle/>
        <a:p>
          <a:endParaRPr lang="en-US"/>
        </a:p>
      </dgm:t>
    </dgm:pt>
    <dgm:pt modelId="{C22D9239-39BB-499A-B91F-B902484AD358}" type="sibTrans" cxnId="{DEC84AD2-895C-4806-A991-DE074A6E4BA9}">
      <dgm:prSet/>
      <dgm:spPr/>
      <dgm:t>
        <a:bodyPr/>
        <a:lstStyle/>
        <a:p>
          <a:endParaRPr lang="en-US"/>
        </a:p>
      </dgm:t>
    </dgm:pt>
    <dgm:pt modelId="{8A63762F-3133-4C20-A9D9-5A35B41BDD0B}" type="pres">
      <dgm:prSet presAssocID="{61F67A3C-6B4B-4E0C-ADFF-6EEEF32D2786}" presName="diagram" presStyleCnt="0">
        <dgm:presLayoutVars>
          <dgm:dir/>
          <dgm:resizeHandles val="exact"/>
        </dgm:presLayoutVars>
      </dgm:prSet>
      <dgm:spPr/>
    </dgm:pt>
    <dgm:pt modelId="{DA4D7879-DF14-4A1B-9180-2845E2756EDE}" type="pres">
      <dgm:prSet presAssocID="{251408A8-0027-42BB-B5CF-464687EA5508}" presName="node" presStyleLbl="node1" presStyleIdx="0" presStyleCnt="6">
        <dgm:presLayoutVars>
          <dgm:bulletEnabled val="1"/>
        </dgm:presLayoutVars>
      </dgm:prSet>
      <dgm:spPr/>
    </dgm:pt>
    <dgm:pt modelId="{9C273BA8-6392-441C-8307-1F404AF924C2}" type="pres">
      <dgm:prSet presAssocID="{D1B49B48-86BB-4293-99C9-02EBA4FA6AC0}" presName="sibTrans" presStyleCnt="0"/>
      <dgm:spPr/>
    </dgm:pt>
    <dgm:pt modelId="{131E1109-0D7D-47BC-839B-F8275FC9F3D0}" type="pres">
      <dgm:prSet presAssocID="{06066258-A740-4033-96C2-227BBFA43A06}" presName="node" presStyleLbl="node1" presStyleIdx="1" presStyleCnt="6">
        <dgm:presLayoutVars>
          <dgm:bulletEnabled val="1"/>
        </dgm:presLayoutVars>
      </dgm:prSet>
      <dgm:spPr/>
    </dgm:pt>
    <dgm:pt modelId="{E968A2E3-B9BA-4913-94E8-7D4F9BBFF2B1}" type="pres">
      <dgm:prSet presAssocID="{90CBC44F-F928-468F-A39F-917AD31FDD60}" presName="sibTrans" presStyleCnt="0"/>
      <dgm:spPr/>
    </dgm:pt>
    <dgm:pt modelId="{15F8B84A-0FB4-4CBC-B3EC-5820C95197B6}" type="pres">
      <dgm:prSet presAssocID="{849C3F44-79F2-4790-B6F6-7A15079DA592}" presName="node" presStyleLbl="node1" presStyleIdx="2" presStyleCnt="6">
        <dgm:presLayoutVars>
          <dgm:bulletEnabled val="1"/>
        </dgm:presLayoutVars>
      </dgm:prSet>
      <dgm:spPr/>
    </dgm:pt>
    <dgm:pt modelId="{3864B65C-EB7B-469E-AF7B-6054993B47CA}" type="pres">
      <dgm:prSet presAssocID="{B0073C12-6206-4D97-A690-EC18ABC0FE7A}" presName="sibTrans" presStyleCnt="0"/>
      <dgm:spPr/>
    </dgm:pt>
    <dgm:pt modelId="{7651434A-4F18-4FEC-9894-25CE30E826F9}" type="pres">
      <dgm:prSet presAssocID="{6F2CD274-4D73-4F20-B349-D8012738E5D4}" presName="node" presStyleLbl="node1" presStyleIdx="3" presStyleCnt="6">
        <dgm:presLayoutVars>
          <dgm:bulletEnabled val="1"/>
        </dgm:presLayoutVars>
      </dgm:prSet>
      <dgm:spPr/>
    </dgm:pt>
    <dgm:pt modelId="{D3B4DA66-FD89-4F48-9044-8F5A2FAA4A34}" type="pres">
      <dgm:prSet presAssocID="{69163E07-C5D6-4D30-BD3F-E60C0D93F836}" presName="sibTrans" presStyleCnt="0"/>
      <dgm:spPr/>
    </dgm:pt>
    <dgm:pt modelId="{31DFFF9D-B672-492F-B496-A90E05C3CF07}" type="pres">
      <dgm:prSet presAssocID="{8614545A-31F1-4D60-AD1C-BBDB6EF76D94}" presName="node" presStyleLbl="node1" presStyleIdx="4" presStyleCnt="6">
        <dgm:presLayoutVars>
          <dgm:bulletEnabled val="1"/>
        </dgm:presLayoutVars>
      </dgm:prSet>
      <dgm:spPr/>
    </dgm:pt>
    <dgm:pt modelId="{DECB7620-DA8C-4100-A5AB-B657AD3E774B}" type="pres">
      <dgm:prSet presAssocID="{40126586-33C3-49AF-A363-A8FEFA62BE7E}" presName="sibTrans" presStyleCnt="0"/>
      <dgm:spPr/>
    </dgm:pt>
    <dgm:pt modelId="{E4077F89-4BD6-4F9B-928A-CAEC69D11DD3}" type="pres">
      <dgm:prSet presAssocID="{D1804116-3B87-439B-B5F5-344499FC9AE4}" presName="node" presStyleLbl="node1" presStyleIdx="5" presStyleCnt="6">
        <dgm:presLayoutVars>
          <dgm:bulletEnabled val="1"/>
        </dgm:presLayoutVars>
      </dgm:prSet>
      <dgm:spPr/>
    </dgm:pt>
  </dgm:ptLst>
  <dgm:cxnLst>
    <dgm:cxn modelId="{E0B6C814-F5E8-4F15-9986-386F2F4ACDEE}" type="presOf" srcId="{06066258-A740-4033-96C2-227BBFA43A06}" destId="{131E1109-0D7D-47BC-839B-F8275FC9F3D0}" srcOrd="0" destOrd="0" presId="urn:microsoft.com/office/officeart/2005/8/layout/default"/>
    <dgm:cxn modelId="{54641B20-1D11-4520-992F-7EEE42F655D0}" srcId="{61F67A3C-6B4B-4E0C-ADFF-6EEEF32D2786}" destId="{251408A8-0027-42BB-B5CF-464687EA5508}" srcOrd="0" destOrd="0" parTransId="{662C09E9-264D-4415-A6DB-66B389A98BD7}" sibTransId="{D1B49B48-86BB-4293-99C9-02EBA4FA6AC0}"/>
    <dgm:cxn modelId="{AD4C4A24-D515-49D5-A0C0-D63516391361}" type="presOf" srcId="{D1804116-3B87-439B-B5F5-344499FC9AE4}" destId="{E4077F89-4BD6-4F9B-928A-CAEC69D11DD3}" srcOrd="0" destOrd="0" presId="urn:microsoft.com/office/officeart/2005/8/layout/default"/>
    <dgm:cxn modelId="{388C0535-24BD-4F17-A53D-CD2B885769D6}" type="presOf" srcId="{61F67A3C-6B4B-4E0C-ADFF-6EEEF32D2786}" destId="{8A63762F-3133-4C20-A9D9-5A35B41BDD0B}" srcOrd="0" destOrd="0" presId="urn:microsoft.com/office/officeart/2005/8/layout/default"/>
    <dgm:cxn modelId="{86B9C136-52A0-447B-9870-93845B810135}" srcId="{61F67A3C-6B4B-4E0C-ADFF-6EEEF32D2786}" destId="{8614545A-31F1-4D60-AD1C-BBDB6EF76D94}" srcOrd="4" destOrd="0" parTransId="{78CECBDE-54ED-409C-A0B3-C4CA63557012}" sibTransId="{40126586-33C3-49AF-A363-A8FEFA62BE7E}"/>
    <dgm:cxn modelId="{3D70BC68-BDA2-4A06-B6A9-AE125ED96941}" srcId="{61F67A3C-6B4B-4E0C-ADFF-6EEEF32D2786}" destId="{6F2CD274-4D73-4F20-B349-D8012738E5D4}" srcOrd="3" destOrd="0" parTransId="{808F00D8-3CB0-4317-8E1B-EB2B9FD4C5B0}" sibTransId="{69163E07-C5D6-4D30-BD3F-E60C0D93F836}"/>
    <dgm:cxn modelId="{1EE6314D-6D30-4BFE-A7D4-8DFFD3B34695}" type="presOf" srcId="{251408A8-0027-42BB-B5CF-464687EA5508}" destId="{DA4D7879-DF14-4A1B-9180-2845E2756EDE}" srcOrd="0" destOrd="0" presId="urn:microsoft.com/office/officeart/2005/8/layout/default"/>
    <dgm:cxn modelId="{DCAA604E-B51F-4F41-8C31-C80587B148B7}" type="presOf" srcId="{849C3F44-79F2-4790-B6F6-7A15079DA592}" destId="{15F8B84A-0FB4-4CBC-B3EC-5820C95197B6}" srcOrd="0" destOrd="0" presId="urn:microsoft.com/office/officeart/2005/8/layout/default"/>
    <dgm:cxn modelId="{4F0A476F-95AD-497A-A3F1-D8000B8FF36A}" type="presOf" srcId="{8614545A-31F1-4D60-AD1C-BBDB6EF76D94}" destId="{31DFFF9D-B672-492F-B496-A90E05C3CF07}" srcOrd="0" destOrd="0" presId="urn:microsoft.com/office/officeart/2005/8/layout/default"/>
    <dgm:cxn modelId="{9952927E-72F9-4217-8737-CD4179326E31}" srcId="{61F67A3C-6B4B-4E0C-ADFF-6EEEF32D2786}" destId="{06066258-A740-4033-96C2-227BBFA43A06}" srcOrd="1" destOrd="0" parTransId="{92DB15E5-D9AB-44BA-993D-3DC53326BA03}" sibTransId="{90CBC44F-F928-468F-A39F-917AD31FDD60}"/>
    <dgm:cxn modelId="{B4FEEFB3-2615-4981-9CBA-A38FDC6F7CCD}" type="presOf" srcId="{6F2CD274-4D73-4F20-B349-D8012738E5D4}" destId="{7651434A-4F18-4FEC-9894-25CE30E826F9}" srcOrd="0" destOrd="0" presId="urn:microsoft.com/office/officeart/2005/8/layout/default"/>
    <dgm:cxn modelId="{D6DDDFC8-F02A-4310-9138-F124296E7D96}" srcId="{61F67A3C-6B4B-4E0C-ADFF-6EEEF32D2786}" destId="{849C3F44-79F2-4790-B6F6-7A15079DA592}" srcOrd="2" destOrd="0" parTransId="{8A29C32F-0A50-44A3-AF59-53D21078218C}" sibTransId="{B0073C12-6206-4D97-A690-EC18ABC0FE7A}"/>
    <dgm:cxn modelId="{DEC84AD2-895C-4806-A991-DE074A6E4BA9}" srcId="{61F67A3C-6B4B-4E0C-ADFF-6EEEF32D2786}" destId="{D1804116-3B87-439B-B5F5-344499FC9AE4}" srcOrd="5" destOrd="0" parTransId="{432A7E4C-C76E-49AB-98CD-AED7277E23BE}" sibTransId="{C22D9239-39BB-499A-B91F-B902484AD358}"/>
    <dgm:cxn modelId="{FB6C16AE-E177-4EC2-ADD4-2C5B58B370FE}" type="presParOf" srcId="{8A63762F-3133-4C20-A9D9-5A35B41BDD0B}" destId="{DA4D7879-DF14-4A1B-9180-2845E2756EDE}" srcOrd="0" destOrd="0" presId="urn:microsoft.com/office/officeart/2005/8/layout/default"/>
    <dgm:cxn modelId="{70C704B9-11A6-4A52-B85D-E6DD229A1564}" type="presParOf" srcId="{8A63762F-3133-4C20-A9D9-5A35B41BDD0B}" destId="{9C273BA8-6392-441C-8307-1F404AF924C2}" srcOrd="1" destOrd="0" presId="urn:microsoft.com/office/officeart/2005/8/layout/default"/>
    <dgm:cxn modelId="{F0C14EB2-05E3-4BF4-A484-374A6BEFFD36}" type="presParOf" srcId="{8A63762F-3133-4C20-A9D9-5A35B41BDD0B}" destId="{131E1109-0D7D-47BC-839B-F8275FC9F3D0}" srcOrd="2" destOrd="0" presId="urn:microsoft.com/office/officeart/2005/8/layout/default"/>
    <dgm:cxn modelId="{1558CAD1-CABB-48C2-BC14-7C410CD9D8C6}" type="presParOf" srcId="{8A63762F-3133-4C20-A9D9-5A35B41BDD0B}" destId="{E968A2E3-B9BA-4913-94E8-7D4F9BBFF2B1}" srcOrd="3" destOrd="0" presId="urn:microsoft.com/office/officeart/2005/8/layout/default"/>
    <dgm:cxn modelId="{010856D5-97BA-42C4-B2C1-52EFF791830D}" type="presParOf" srcId="{8A63762F-3133-4C20-A9D9-5A35B41BDD0B}" destId="{15F8B84A-0FB4-4CBC-B3EC-5820C95197B6}" srcOrd="4" destOrd="0" presId="urn:microsoft.com/office/officeart/2005/8/layout/default"/>
    <dgm:cxn modelId="{87691297-2820-43F2-B926-E7FC7872F1B8}" type="presParOf" srcId="{8A63762F-3133-4C20-A9D9-5A35B41BDD0B}" destId="{3864B65C-EB7B-469E-AF7B-6054993B47CA}" srcOrd="5" destOrd="0" presId="urn:microsoft.com/office/officeart/2005/8/layout/default"/>
    <dgm:cxn modelId="{63BA9091-4FBF-4EC9-8B3D-6D5869321CFF}" type="presParOf" srcId="{8A63762F-3133-4C20-A9D9-5A35B41BDD0B}" destId="{7651434A-4F18-4FEC-9894-25CE30E826F9}" srcOrd="6" destOrd="0" presId="urn:microsoft.com/office/officeart/2005/8/layout/default"/>
    <dgm:cxn modelId="{A7079256-CD96-454E-B0A6-89CCBDA1DF67}" type="presParOf" srcId="{8A63762F-3133-4C20-A9D9-5A35B41BDD0B}" destId="{D3B4DA66-FD89-4F48-9044-8F5A2FAA4A34}" srcOrd="7" destOrd="0" presId="urn:microsoft.com/office/officeart/2005/8/layout/default"/>
    <dgm:cxn modelId="{34A04A0B-9FFF-4178-8BF2-9C613E4BC235}" type="presParOf" srcId="{8A63762F-3133-4C20-A9D9-5A35B41BDD0B}" destId="{31DFFF9D-B672-492F-B496-A90E05C3CF07}" srcOrd="8" destOrd="0" presId="urn:microsoft.com/office/officeart/2005/8/layout/default"/>
    <dgm:cxn modelId="{EAC35D3A-CB7B-40F6-9C4C-FC0639E65180}" type="presParOf" srcId="{8A63762F-3133-4C20-A9D9-5A35B41BDD0B}" destId="{DECB7620-DA8C-4100-A5AB-B657AD3E774B}" srcOrd="9" destOrd="0" presId="urn:microsoft.com/office/officeart/2005/8/layout/default"/>
    <dgm:cxn modelId="{623588CD-B6B8-4080-BCF4-B113D7B0C497}" type="presParOf" srcId="{8A63762F-3133-4C20-A9D9-5A35B41BDD0B}" destId="{E4077F89-4BD6-4F9B-928A-CAEC69D11DD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D7879-DF14-4A1B-9180-2845E2756EDE}">
      <dsp:nvSpPr>
        <dsp:cNvPr id="0" name=""/>
        <dsp:cNvSpPr/>
      </dsp:nvSpPr>
      <dsp:spPr>
        <a:xfrm>
          <a:off x="171450" y="3357"/>
          <a:ext cx="3321843" cy="19931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/>
            <a:t>Goed kunnen luisteren</a:t>
          </a:r>
          <a:endParaRPr lang="en-US" sz="3100" kern="1200"/>
        </a:p>
      </dsp:txBody>
      <dsp:txXfrm>
        <a:off x="171450" y="3357"/>
        <a:ext cx="3321843" cy="1993106"/>
      </dsp:txXfrm>
    </dsp:sp>
    <dsp:sp modelId="{131E1109-0D7D-47BC-839B-F8275FC9F3D0}">
      <dsp:nvSpPr>
        <dsp:cNvPr id="0" name=""/>
        <dsp:cNvSpPr/>
      </dsp:nvSpPr>
      <dsp:spPr>
        <a:xfrm>
          <a:off x="3825478" y="3357"/>
          <a:ext cx="3321843" cy="19931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/>
            <a:t>Kunnen omgaan met emoties, kritiek en bezwaren</a:t>
          </a:r>
          <a:endParaRPr lang="en-US" sz="3100" kern="1200"/>
        </a:p>
      </dsp:txBody>
      <dsp:txXfrm>
        <a:off x="3825478" y="3357"/>
        <a:ext cx="3321843" cy="1993106"/>
      </dsp:txXfrm>
    </dsp:sp>
    <dsp:sp modelId="{15F8B84A-0FB4-4CBC-B3EC-5820C95197B6}">
      <dsp:nvSpPr>
        <dsp:cNvPr id="0" name=""/>
        <dsp:cNvSpPr/>
      </dsp:nvSpPr>
      <dsp:spPr>
        <a:xfrm>
          <a:off x="7479506" y="3357"/>
          <a:ext cx="3321843" cy="19931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/>
            <a:t>Vindingrijk zijn</a:t>
          </a:r>
          <a:endParaRPr lang="en-US" sz="3100" kern="1200"/>
        </a:p>
      </dsp:txBody>
      <dsp:txXfrm>
        <a:off x="7479506" y="3357"/>
        <a:ext cx="3321843" cy="1993106"/>
      </dsp:txXfrm>
    </dsp:sp>
    <dsp:sp modelId="{7651434A-4F18-4FEC-9894-25CE30E826F9}">
      <dsp:nvSpPr>
        <dsp:cNvPr id="0" name=""/>
        <dsp:cNvSpPr/>
      </dsp:nvSpPr>
      <dsp:spPr>
        <a:xfrm>
          <a:off x="171450" y="2328648"/>
          <a:ext cx="3321843" cy="19931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/>
            <a:t>Tactvol</a:t>
          </a:r>
          <a:endParaRPr lang="en-US" sz="3100" kern="1200"/>
        </a:p>
      </dsp:txBody>
      <dsp:txXfrm>
        <a:off x="171450" y="2328648"/>
        <a:ext cx="3321843" cy="1993106"/>
      </dsp:txXfrm>
    </dsp:sp>
    <dsp:sp modelId="{31DFFF9D-B672-492F-B496-A90E05C3CF07}">
      <dsp:nvSpPr>
        <dsp:cNvPr id="0" name=""/>
        <dsp:cNvSpPr/>
      </dsp:nvSpPr>
      <dsp:spPr>
        <a:xfrm>
          <a:off x="3825478" y="2328648"/>
          <a:ext cx="3321843" cy="19931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/>
            <a:t>Effectief vragen kunnen stellen</a:t>
          </a:r>
          <a:endParaRPr lang="en-US" sz="3100" kern="1200"/>
        </a:p>
      </dsp:txBody>
      <dsp:txXfrm>
        <a:off x="3825478" y="2328648"/>
        <a:ext cx="3321843" cy="1993106"/>
      </dsp:txXfrm>
    </dsp:sp>
    <dsp:sp modelId="{E4077F89-4BD6-4F9B-928A-CAEC69D11DD3}">
      <dsp:nvSpPr>
        <dsp:cNvPr id="0" name=""/>
        <dsp:cNvSpPr/>
      </dsp:nvSpPr>
      <dsp:spPr>
        <a:xfrm>
          <a:off x="7479506" y="2328648"/>
          <a:ext cx="3321843" cy="19931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/>
            <a:t>Stressbestendig en evenwichtig</a:t>
          </a:r>
          <a:endParaRPr lang="en-US" sz="3100" kern="1200"/>
        </a:p>
      </dsp:txBody>
      <dsp:txXfrm>
        <a:off x="7479506" y="2328648"/>
        <a:ext cx="3321843" cy="1993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28C9DC8-80D0-440C-B6DF-03CD5BC1BD7F}" type="datetime1">
              <a:rPr lang="nl-NL" smtClean="0"/>
              <a:t>26-4-2023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4E3010B-743B-4BB7-83BC-C455CF22D628}" type="datetime1">
              <a:rPr lang="nl-NL" noProof="0" smtClean="0"/>
              <a:t>26-4-2023</a:t>
            </a:fld>
            <a:endParaRPr lang="nl-NL" noProof="0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2674CE4-FBD8-4481-AEFB-CA53E599A745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23" name="Rechthoek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24" name="Rechthoek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25" name="Rechthoek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26" name="Rechthoek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27" name="Rechthoek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 useBgFill="1">
        <p:nvSpPr>
          <p:cNvPr id="30" name="Afgeronde rechthoek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 useBgFill="1">
        <p:nvSpPr>
          <p:cNvPr id="31" name="Afgeronde rechthoek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7" name="Rechthoek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10" name="Rechthoek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11" name="Rechthoek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9" name="Subtitel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nl-NL" noProof="0"/>
              <a:t>Klikken om de ondertitelstijl van het model te bewerken</a:t>
            </a:r>
            <a:endParaRPr lang="nl-NL" noProof="0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fld id="{50C1F332-881C-4CBA-AD90-EEDF0B4BF7DA}" type="datetime1">
              <a:rPr lang="nl-NL" noProof="0" smtClean="0"/>
              <a:t>26-4-2023</a:t>
            </a:fld>
            <a:endParaRPr lang="nl-NL" noProof="0" dirty="0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nl-NL" noProof="0"/>
              <a:t>Tekststijl van het model bewerken</a:t>
            </a:r>
          </a:p>
          <a:p>
            <a:pPr lvl="1" rtl="0" eaLnBrk="1" latinLnBrk="0" hangingPunct="1"/>
            <a:r>
              <a:rPr lang="nl-NL" noProof="0"/>
              <a:t>Tweede niveau</a:t>
            </a:r>
          </a:p>
          <a:p>
            <a:pPr lvl="2" rtl="0" eaLnBrk="1" latinLnBrk="0" hangingPunct="1"/>
            <a:r>
              <a:rPr lang="nl-NL" noProof="0"/>
              <a:t>Derde niveau</a:t>
            </a:r>
          </a:p>
          <a:p>
            <a:pPr lvl="3" rtl="0" eaLnBrk="1" latinLnBrk="0" hangingPunct="1"/>
            <a:r>
              <a:rPr lang="nl-NL" noProof="0"/>
              <a:t>Vierde niveau</a:t>
            </a:r>
          </a:p>
          <a:p>
            <a:pPr lvl="4" rtl="0" eaLnBrk="1" latinLnBrk="0" hangingPunct="1"/>
            <a:r>
              <a:rPr lang="nl-NL" noProof="0"/>
              <a:t>Vijfde niveau</a:t>
            </a:r>
            <a:endParaRPr kumimoji="0"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F24579-2DC7-4740-BB66-C7F570AA21D7}" type="datetime1">
              <a:rPr lang="nl-NL" noProof="0" smtClean="0"/>
              <a:t>26-4-2023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nl-NL" noProof="0" dirty="0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nl-NL" noProof="0" dirty="0"/>
              <a:t>Klik om de tekststijlen van het model te bewerken</a:t>
            </a:r>
          </a:p>
          <a:p>
            <a:pPr lvl="1" rtl="0" eaLnBrk="1" latinLnBrk="0" hangingPunct="1"/>
            <a:r>
              <a:rPr lang="nl-NL" noProof="0" dirty="0"/>
              <a:t>Tweede niveau</a:t>
            </a:r>
          </a:p>
          <a:p>
            <a:pPr lvl="2" rtl="0" eaLnBrk="1" latinLnBrk="0" hangingPunct="1"/>
            <a:r>
              <a:rPr lang="nl-NL" noProof="0" dirty="0"/>
              <a:t>Derde niveau</a:t>
            </a:r>
          </a:p>
          <a:p>
            <a:pPr lvl="3" rtl="0" eaLnBrk="1" latinLnBrk="0" hangingPunct="1"/>
            <a:r>
              <a:rPr lang="nl-NL" noProof="0" dirty="0"/>
              <a:t>Vierde niveau</a:t>
            </a:r>
          </a:p>
          <a:p>
            <a:pPr lvl="4" rtl="0" eaLnBrk="1" latinLnBrk="0" hangingPunct="1"/>
            <a:r>
              <a:rPr lang="nl-NL" noProof="0" dirty="0"/>
              <a:t>Vijfde niveau</a:t>
            </a:r>
            <a:endParaRPr kumimoji="0"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B5E7DD-667D-4A23-9A2F-48BA945A9952}" type="datetime1">
              <a:rPr lang="nl-NL" noProof="0" smtClean="0"/>
              <a:t>26-4-2023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 rtl="0" eaLnBrk="1" latinLnBrk="0" hangingPunct="1"/>
            <a:r>
              <a:rPr lang="nl-NL" noProof="0"/>
              <a:t>Tekststijl van het model bewerken</a:t>
            </a:r>
          </a:p>
          <a:p>
            <a:pPr lvl="1" rtl="0" eaLnBrk="1" latinLnBrk="0" hangingPunct="1"/>
            <a:r>
              <a:rPr lang="nl-NL" noProof="0"/>
              <a:t>Tweede niveau</a:t>
            </a:r>
          </a:p>
          <a:p>
            <a:pPr lvl="2" rtl="0" eaLnBrk="1" latinLnBrk="0" hangingPunct="1"/>
            <a:r>
              <a:rPr lang="nl-NL" noProof="0"/>
              <a:t>Derde niveau</a:t>
            </a:r>
          </a:p>
          <a:p>
            <a:pPr lvl="3" rtl="0" eaLnBrk="1" latinLnBrk="0" hangingPunct="1"/>
            <a:r>
              <a:rPr lang="nl-NL" noProof="0"/>
              <a:t>Vierde niveau</a:t>
            </a:r>
          </a:p>
          <a:p>
            <a:pPr lvl="4" rtl="0" eaLnBrk="1" latinLnBrk="0" hangingPunct="1"/>
            <a:r>
              <a:rPr lang="nl-NL" noProof="0"/>
              <a:t>Vijfde niveau</a:t>
            </a:r>
            <a:endParaRPr kumimoji="0"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ABC626-466B-4691-A422-291075234BB7}" type="datetime1">
              <a:rPr lang="nl-NL" noProof="0" smtClean="0"/>
              <a:t>26-4-2023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kumimoji="0"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nl-NL" noProof="0"/>
              <a:t>Tekststijl van het model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B9AA8D-7864-4226-8994-630C0BB2D7D9}" type="datetime1">
              <a:rPr lang="nl-NL" noProof="0" smtClean="0"/>
              <a:t>26-4-2023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nl-NL" noProof="0"/>
              <a:t>Tekststijl van het model bewerken</a:t>
            </a:r>
          </a:p>
          <a:p>
            <a:pPr lvl="1" rtl="0" eaLnBrk="1" latinLnBrk="0" hangingPunct="1"/>
            <a:r>
              <a:rPr lang="nl-NL" noProof="0"/>
              <a:t>Tweede niveau</a:t>
            </a:r>
          </a:p>
          <a:p>
            <a:pPr lvl="2" rtl="0" eaLnBrk="1" latinLnBrk="0" hangingPunct="1"/>
            <a:r>
              <a:rPr lang="nl-NL" noProof="0"/>
              <a:t>Derde niveau</a:t>
            </a:r>
          </a:p>
          <a:p>
            <a:pPr lvl="3" rtl="0" eaLnBrk="1" latinLnBrk="0" hangingPunct="1"/>
            <a:r>
              <a:rPr lang="nl-NL" noProof="0"/>
              <a:t>Vierde niveau</a:t>
            </a:r>
          </a:p>
          <a:p>
            <a:pPr lvl="4" rtl="0" eaLnBrk="1" latinLnBrk="0" hangingPunct="1"/>
            <a:r>
              <a:rPr lang="nl-NL" noProof="0"/>
              <a:t>Vijfde niveau</a:t>
            </a:r>
            <a:endParaRPr kumimoji="0" lang="nl-NL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nl-NL" noProof="0"/>
              <a:t>Tekststijl van het model bewerken</a:t>
            </a:r>
          </a:p>
          <a:p>
            <a:pPr lvl="1" rtl="0" eaLnBrk="1" latinLnBrk="0" hangingPunct="1"/>
            <a:r>
              <a:rPr lang="nl-NL" noProof="0"/>
              <a:t>Tweede niveau</a:t>
            </a:r>
          </a:p>
          <a:p>
            <a:pPr lvl="2" rtl="0" eaLnBrk="1" latinLnBrk="0" hangingPunct="1"/>
            <a:r>
              <a:rPr lang="nl-NL" noProof="0"/>
              <a:t>Derde niveau</a:t>
            </a:r>
          </a:p>
          <a:p>
            <a:pPr lvl="3" rtl="0" eaLnBrk="1" latinLnBrk="0" hangingPunct="1"/>
            <a:r>
              <a:rPr lang="nl-NL" noProof="0"/>
              <a:t>Vierde niveau</a:t>
            </a:r>
          </a:p>
          <a:p>
            <a:pPr lvl="4" rtl="0" eaLnBrk="1" latinLnBrk="0" hangingPunct="1"/>
            <a:r>
              <a:rPr lang="nl-NL" noProof="0"/>
              <a:t>Vijfde niveau</a:t>
            </a:r>
            <a:endParaRPr kumimoji="0"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46F41A-2D0F-4BBB-AF38-59959C791A62}" type="datetime1">
              <a:rPr lang="nl-NL" noProof="0" smtClean="0"/>
              <a:t>26-4-2023</a:t>
            </a:fld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nl-NL" noProof="0"/>
              <a:t>Tekststijl van het model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nl-NL" noProof="0"/>
              <a:t>Tekststijl van het model bewerken</a:t>
            </a:r>
          </a:p>
          <a:p>
            <a:pPr lvl="1" rtl="0" eaLnBrk="1" latinLnBrk="0" hangingPunct="1"/>
            <a:r>
              <a:rPr lang="nl-NL" noProof="0"/>
              <a:t>Tweede niveau</a:t>
            </a:r>
          </a:p>
          <a:p>
            <a:pPr lvl="2" rtl="0" eaLnBrk="1" latinLnBrk="0" hangingPunct="1"/>
            <a:r>
              <a:rPr lang="nl-NL" noProof="0"/>
              <a:t>Derde niveau</a:t>
            </a:r>
          </a:p>
          <a:p>
            <a:pPr lvl="3" rtl="0" eaLnBrk="1" latinLnBrk="0" hangingPunct="1"/>
            <a:r>
              <a:rPr lang="nl-NL" noProof="0"/>
              <a:t>Vierde niveau</a:t>
            </a:r>
          </a:p>
          <a:p>
            <a:pPr lvl="4" rtl="0" eaLnBrk="1" latinLnBrk="0" hangingPunct="1"/>
            <a:r>
              <a:rPr lang="nl-NL" noProof="0"/>
              <a:t>Vijfde niveau</a:t>
            </a:r>
            <a:endParaRPr kumimoji="0"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nl-NL" noProof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nl-NL" noProof="0"/>
              <a:t>Tekststijl van het model bewerken</a:t>
            </a:r>
          </a:p>
          <a:p>
            <a:pPr lvl="1" rtl="0" eaLnBrk="1" latinLnBrk="0" hangingPunct="1"/>
            <a:r>
              <a:rPr lang="nl-NL" noProof="0"/>
              <a:t>Tweede niveau</a:t>
            </a:r>
          </a:p>
          <a:p>
            <a:pPr lvl="2" rtl="0" eaLnBrk="1" latinLnBrk="0" hangingPunct="1"/>
            <a:r>
              <a:rPr lang="nl-NL" noProof="0"/>
              <a:t>Derde niveau</a:t>
            </a:r>
          </a:p>
          <a:p>
            <a:pPr lvl="3" rtl="0" eaLnBrk="1" latinLnBrk="0" hangingPunct="1"/>
            <a:r>
              <a:rPr lang="nl-NL" noProof="0"/>
              <a:t>Vierde niveau</a:t>
            </a:r>
          </a:p>
          <a:p>
            <a:pPr lvl="4" rtl="0" eaLnBrk="1" latinLnBrk="0" hangingPunct="1"/>
            <a:r>
              <a:rPr lang="nl-NL" noProof="0"/>
              <a:t>Vijfde niveau</a:t>
            </a:r>
            <a:endParaRPr kumimoji="0" lang="nl-NL" noProof="0" dirty="0"/>
          </a:p>
        </p:txBody>
      </p:sp>
      <p:sp>
        <p:nvSpPr>
          <p:cNvPr id="28" name="Tijdelijke aanduiding voor voettekst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26" name="Tijdelijke aanduiding voor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3C9DA2-3351-41E7-B6F6-4417A9EA5B24}" type="datetime1">
              <a:rPr lang="nl-NL" noProof="0" smtClean="0"/>
              <a:t>26-4-2023</a:t>
            </a:fld>
            <a:endParaRPr lang="nl-NL" noProof="0" dirty="0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/>
          <a:p>
            <a:pPr rtl="0"/>
            <a:fld id="{39BFF286-C203-463D-8D94-A3E2D5ACB562}" type="datetime1">
              <a:rPr lang="nl-NL" noProof="0" smtClean="0"/>
              <a:t>26-4-2023</a:t>
            </a:fld>
            <a:endParaRPr lang="nl-NL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3082B6-86B0-4DE1-8E01-65A27FB45F7A}" type="datetime1">
              <a:rPr lang="nl-NL" noProof="0" smtClean="0"/>
              <a:t>26-4-2023</a:t>
            </a:fld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nl-NL" noProof="0" dirty="0"/>
              <a:t>Titelstijl van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nl-NL" noProof="0"/>
              <a:t>Tekststijl van het model bewerken</a:t>
            </a:r>
          </a:p>
          <a:p>
            <a:pPr lvl="1" rtl="0" eaLnBrk="1" latinLnBrk="0" hangingPunct="1"/>
            <a:r>
              <a:rPr lang="nl-NL" noProof="0"/>
              <a:t>Tweede niveau</a:t>
            </a:r>
          </a:p>
          <a:p>
            <a:pPr lvl="2" rtl="0" eaLnBrk="1" latinLnBrk="0" hangingPunct="1"/>
            <a:r>
              <a:rPr lang="nl-NL" noProof="0"/>
              <a:t>Derde niveau</a:t>
            </a:r>
          </a:p>
          <a:p>
            <a:pPr lvl="3" rtl="0" eaLnBrk="1" latinLnBrk="0" hangingPunct="1"/>
            <a:r>
              <a:rPr lang="nl-NL" noProof="0"/>
              <a:t>Vierde niveau</a:t>
            </a:r>
          </a:p>
          <a:p>
            <a:pPr lvl="4" rtl="0" eaLnBrk="1" latinLnBrk="0" hangingPunct="1"/>
            <a:r>
              <a:rPr lang="nl-NL" noProof="0"/>
              <a:t>Vijfde niveau</a:t>
            </a:r>
            <a:endParaRPr kumimoji="0"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nl-NL" noProof="0"/>
              <a:t>Tekststijl van het model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1586CB-974F-4A82-A297-BC5524B24357}" type="datetime1">
              <a:rPr lang="nl-NL" noProof="0" smtClean="0"/>
              <a:t>26-4-2023</a:t>
            </a:fld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kumimoji="0"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nl-NL" noProof="0"/>
              <a:t>Tekststijl van het model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0AD16C-5FCB-4BEF-B14C-25099D4DC916}" type="datetime1">
              <a:rPr lang="nl-NL" noProof="0" smtClean="0"/>
              <a:t>26-4-2023</a:t>
            </a:fld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29" name="Rechthoek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30" name="Rechthoek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31" name="Rechthoek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32" name="Rechthoek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 useBgFill="1">
        <p:nvSpPr>
          <p:cNvPr id="33" name="Afgeronde rechthoek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 useBgFill="1">
        <p:nvSpPr>
          <p:cNvPr id="34" name="Afgeronde rechthoek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35" name="Rechthoek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36" name="Rechthoek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37" name="Rechthoek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38" name="Rechthoek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39" name="Rechthoek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40" name="Rechthoek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fld id="{714A83D9-DA8C-4F90-9F2A-2DA41120B4AD}" type="datetime1">
              <a:rPr lang="nl-NL" noProof="0" smtClean="0"/>
              <a:t>26-4-2023</a:t>
            </a:fld>
            <a:endParaRPr lang="nl-NL" noProof="0" dirty="0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rrieretijger.nl/functioneren/communiceren/mondeling/vaardigheden/luistere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nl-NL" dirty="0"/>
              <a:t>Periode 4</a:t>
            </a:r>
            <a:br>
              <a:rPr lang="nl-NL" dirty="0"/>
            </a:br>
            <a:r>
              <a:rPr lang="nl-NL" dirty="0"/>
              <a:t>Groene Retail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nl-NL" dirty="0"/>
              <a:t>24 april 2023</a:t>
            </a:r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E1552E-811A-EF77-E388-AEE1A0AD1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760F76-AD81-C1BD-0D7F-02FFC11B7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Conflict hanteren moet je leren</a:t>
            </a:r>
          </a:p>
          <a:p>
            <a:endParaRPr lang="nl-NL" dirty="0"/>
          </a:p>
          <a:p>
            <a:r>
              <a:rPr lang="nl-NL" dirty="0"/>
              <a:t>Een klachten- of conflictgesprek moet je meeluisteren met collega’s voor je zelf het gesprek met de klant aangaat….. En als stagiair altijd onder begeleiding </a:t>
            </a:r>
          </a:p>
          <a:p>
            <a:endParaRPr lang="nl-NL" dirty="0"/>
          </a:p>
          <a:p>
            <a:r>
              <a:rPr lang="nl-NL" dirty="0"/>
              <a:t>Wie durft?</a:t>
            </a:r>
          </a:p>
        </p:txBody>
      </p:sp>
    </p:spTree>
    <p:extLst>
      <p:ext uri="{BB962C8B-B14F-4D97-AF65-F5344CB8AC3E}">
        <p14:creationId xmlns:p14="http://schemas.microsoft.com/office/powerpoint/2010/main" val="83682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C64B4B-73B8-BB3F-D5D5-A3FB0B83B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Serviceverlening</a:t>
            </a:r>
            <a:r>
              <a:rPr lang="nl-NL" dirty="0"/>
              <a:t>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45D7B3-FB89-8EA3-E693-DC67540BD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8 customer service tips every retail employee should have - TheJobNetwork">
            <a:extLst>
              <a:ext uri="{FF2B5EF4-FFF2-40B4-BE49-F238E27FC236}">
                <a16:creationId xmlns:a16="http://schemas.microsoft.com/office/drawing/2014/main" id="{49A3543D-4057-3836-7A1C-55853CBAC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2602230"/>
            <a:ext cx="77152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26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BBB7DE-DD73-91B5-97E4-A9C5A6F6D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CA71FD52-5FD1-45AD-AB6B-8865FC657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is service?</a:t>
            </a:r>
          </a:p>
          <a:p>
            <a:pPr lvl="1"/>
            <a:r>
              <a:rPr lang="nl-NL" dirty="0"/>
              <a:t>Het verlenen van een dienst</a:t>
            </a:r>
          </a:p>
          <a:p>
            <a:endParaRPr lang="nl-NL" dirty="0"/>
          </a:p>
          <a:p>
            <a:r>
              <a:rPr lang="nl-NL" dirty="0"/>
              <a:t>Welke vormen van service ken je allemaal? </a:t>
            </a:r>
          </a:p>
        </p:txBody>
      </p:sp>
      <p:pic>
        <p:nvPicPr>
          <p:cNvPr id="2050" name="Picture 2" descr="Social Care - Jumbo Monique">
            <a:extLst>
              <a:ext uri="{FF2B5EF4-FFF2-40B4-BE49-F238E27FC236}">
                <a16:creationId xmlns:a16="http://schemas.microsoft.com/office/drawing/2014/main" id="{EAFFA971-1CEA-4F42-B5D6-F3B91549E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420" y="144888"/>
            <a:ext cx="2671190" cy="406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rvice Apotheek">
            <a:extLst>
              <a:ext uri="{FF2B5EF4-FFF2-40B4-BE49-F238E27FC236}">
                <a16:creationId xmlns:a16="http://schemas.microsoft.com/office/drawing/2014/main" id="{9D9F24A2-8A7B-4E2B-9C97-9E260A307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176" y="4411980"/>
            <a:ext cx="4320072" cy="216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elfscankassa's een kans voor boeven? 'Tot twee keer zoveel diefstal' | RTL  Nieuws">
            <a:extLst>
              <a:ext uri="{FF2B5EF4-FFF2-40B4-BE49-F238E27FC236}">
                <a16:creationId xmlns:a16="http://schemas.microsoft.com/office/drawing/2014/main" id="{E9478145-8670-4F74-BC4C-1E1D3F081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23" y="4414498"/>
            <a:ext cx="3840067" cy="216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26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4F481C-2C84-EDC0-0687-CB2B4254F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6BBAE8F-2066-4236-8444-93B1A6805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En klant bezoekt een winkel, pakt een artikel, rekent af, gaat naar buiten. Simpel toch?</a:t>
            </a:r>
          </a:p>
          <a:p>
            <a:endParaRPr lang="nl-NL" dirty="0"/>
          </a:p>
          <a:p>
            <a:r>
              <a:rPr lang="nl-NL" dirty="0"/>
              <a:t>Maar waar laat de klant zijn auto of fiets ?</a:t>
            </a:r>
          </a:p>
          <a:p>
            <a:r>
              <a:rPr lang="nl-NL" dirty="0"/>
              <a:t>En waar kan de klant informatie krijgen ?</a:t>
            </a:r>
          </a:p>
          <a:p>
            <a:r>
              <a:rPr lang="nl-NL" dirty="0"/>
              <a:t>Op welke afdeling moet de klant zijn ?</a:t>
            </a:r>
          </a:p>
          <a:p>
            <a:r>
              <a:rPr lang="nl-NL" dirty="0"/>
              <a:t>Hoe moet er met het artikel worden omgegaan ?</a:t>
            </a:r>
          </a:p>
          <a:p>
            <a:r>
              <a:rPr lang="nl-NL" dirty="0"/>
              <a:t>Wat als het artikel niet bevalt of goed functioneert 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109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D8E0CF-1B5C-3FA0-ADF0-7563EBC2B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8DE809-835F-8B2F-329B-F237D8749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3000"/>
            <a:ext cx="10972800" cy="5431536"/>
          </a:xfrm>
        </p:spPr>
        <p:txBody>
          <a:bodyPr/>
          <a:lstStyle/>
          <a:p>
            <a:r>
              <a:rPr lang="nl-NL" dirty="0"/>
              <a:t>Bij het verlenen van service houd je rekening met de wensen en behoeften van de klant</a:t>
            </a:r>
          </a:p>
          <a:p>
            <a:endParaRPr lang="nl-NL" dirty="0"/>
          </a:p>
          <a:p>
            <a:r>
              <a:rPr lang="nl-NL" dirty="0"/>
              <a:t>Het doel van service is:</a:t>
            </a:r>
          </a:p>
          <a:p>
            <a:pPr lvl="1"/>
            <a:r>
              <a:rPr lang="nl-NL" dirty="0"/>
              <a:t>Klantenbinding</a:t>
            </a:r>
          </a:p>
          <a:p>
            <a:pPr lvl="1"/>
            <a:r>
              <a:rPr lang="nl-NL" dirty="0"/>
              <a:t>Continuïteit</a:t>
            </a:r>
          </a:p>
          <a:p>
            <a:pPr lvl="1"/>
            <a:r>
              <a:rPr lang="nl-NL" dirty="0"/>
              <a:t>Positionering t.o.v. concurrenten</a:t>
            </a:r>
          </a:p>
          <a:p>
            <a:endParaRPr lang="nl-NL" dirty="0"/>
          </a:p>
          <a:p>
            <a:r>
              <a:rPr lang="nl-NL" dirty="0"/>
              <a:t>De huidige klant verwacht service, automatische deuren, wagentje, etc.</a:t>
            </a:r>
          </a:p>
          <a:p>
            <a:r>
              <a:rPr lang="nl-NL" dirty="0"/>
              <a:t>Wil jij je winkel laten onderscheiden van een ander, dan zoek je andere vormen van service.</a:t>
            </a:r>
          </a:p>
        </p:txBody>
      </p:sp>
    </p:spTree>
    <p:extLst>
      <p:ext uri="{BB962C8B-B14F-4D97-AF65-F5344CB8AC3E}">
        <p14:creationId xmlns:p14="http://schemas.microsoft.com/office/powerpoint/2010/main" val="208977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32510-A37C-4F2A-8E21-58529C756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CFA465-8D8B-44F4-92C8-332F5A8FD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Maar, service kost wel geld…..</a:t>
            </a:r>
          </a:p>
          <a:p>
            <a:endParaRPr lang="nl-NL" dirty="0"/>
          </a:p>
          <a:p>
            <a:r>
              <a:rPr lang="nl-NL" dirty="0"/>
              <a:t>De hoeveelheid service en de manier waarop je service verleent hangt af van:</a:t>
            </a:r>
          </a:p>
          <a:p>
            <a:pPr lvl="1"/>
            <a:r>
              <a:rPr lang="nl-NL" dirty="0"/>
              <a:t>De winkelformule </a:t>
            </a:r>
            <a:r>
              <a:rPr lang="nl-NL" sz="2000" dirty="0"/>
              <a:t>(op welke doelgroep richt jij je)</a:t>
            </a:r>
          </a:p>
          <a:p>
            <a:pPr lvl="1"/>
            <a:r>
              <a:rPr lang="nl-NL" dirty="0"/>
              <a:t>Het verkoopsysteem </a:t>
            </a:r>
            <a:r>
              <a:rPr lang="nl-NL" sz="2000" dirty="0"/>
              <a:t>(bediening of zelfbediening)</a:t>
            </a:r>
          </a:p>
          <a:p>
            <a:pPr lvl="1"/>
            <a:r>
              <a:rPr lang="nl-NL" dirty="0"/>
              <a:t>De organisatie </a:t>
            </a:r>
            <a:r>
              <a:rPr lang="nl-NL" sz="2000" dirty="0"/>
              <a:t>(wel of geen keten)</a:t>
            </a:r>
          </a:p>
          <a:p>
            <a:pPr marL="41148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03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46B834-CACD-10D2-3B1F-ACFFC0D2E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0784" y="-1421676"/>
            <a:ext cx="4669038" cy="496389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pic>
        <p:nvPicPr>
          <p:cNvPr id="1038" name="Picture 14" descr="Koopjesketen Action nu 13 miljard waard: 'Blijft verwachtingen overtreffen'  | RTL Nieuws">
            <a:extLst>
              <a:ext uri="{FF2B5EF4-FFF2-40B4-BE49-F238E27FC236}">
                <a16:creationId xmlns:a16="http://schemas.microsoft.com/office/drawing/2014/main" id="{AAF6A059-04F4-4979-BD76-EF8B4B0D7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0369" y="914399"/>
            <a:ext cx="4777275" cy="268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Hema - Zuidplein">
            <a:extLst>
              <a:ext uri="{FF2B5EF4-FFF2-40B4-BE49-F238E27FC236}">
                <a16:creationId xmlns:a16="http://schemas.microsoft.com/office/drawing/2014/main" id="{108C5C56-345F-4D05-96E2-D2E7B31FD8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234" y="3017869"/>
            <a:ext cx="3243262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e Bijenkorf is het meest luxe warenhuis van Amsterdam - Amsterdam Magazine">
            <a:extLst>
              <a:ext uri="{FF2B5EF4-FFF2-40B4-BE49-F238E27FC236}">
                <a16:creationId xmlns:a16="http://schemas.microsoft.com/office/drawing/2014/main" id="{8E43AB9B-B3AE-4FF9-BEC6-0621EC306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151" y="804960"/>
            <a:ext cx="5838099" cy="389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8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700F39-EEAF-4359-BA45-2B7A11F98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in 2-tallen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6E825E-FB5A-42C5-B0D4-00AE2FAA4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Bekijk welke vormen van service deze warenhuizen bieden</a:t>
            </a:r>
          </a:p>
          <a:p>
            <a:endParaRPr lang="nl-NL" dirty="0"/>
          </a:p>
          <a:p>
            <a:r>
              <a:rPr lang="nl-NL" dirty="0"/>
              <a:t>Wat zijn de overeenkomsten en verschillen?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Service kost geld….. Welke conclusie kun je verbinden aan de kosten de en de 3 bedrijven op de vorige dia?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812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99847D-6A32-426F-905A-7CAB8735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Wanneer verleen je service?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0D65AC-987F-459B-9822-7538EF52F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Pre-salesservice</a:t>
            </a:r>
          </a:p>
          <a:p>
            <a:pPr lvl="1"/>
            <a:r>
              <a:rPr lang="nl-NL" dirty="0"/>
              <a:t>Website, folders</a:t>
            </a:r>
          </a:p>
          <a:p>
            <a:endParaRPr lang="nl-NL" dirty="0"/>
          </a:p>
          <a:p>
            <a:r>
              <a:rPr lang="nl-NL" dirty="0"/>
              <a:t>Salesservice</a:t>
            </a:r>
          </a:p>
          <a:p>
            <a:pPr lvl="1"/>
            <a:r>
              <a:rPr lang="nl-NL" dirty="0"/>
              <a:t>Tijdens de verkoop</a:t>
            </a:r>
          </a:p>
          <a:p>
            <a:pPr lvl="1"/>
            <a:r>
              <a:rPr lang="nl-NL" dirty="0"/>
              <a:t>Ondersteun de klant bij de aanschaf</a:t>
            </a:r>
          </a:p>
          <a:p>
            <a:endParaRPr lang="nl-NL" dirty="0"/>
          </a:p>
          <a:p>
            <a:r>
              <a:rPr lang="nl-NL" dirty="0"/>
              <a:t>After-salesservice</a:t>
            </a:r>
          </a:p>
          <a:p>
            <a:pPr lvl="1"/>
            <a:r>
              <a:rPr lang="nl-NL" dirty="0"/>
              <a:t>Bezorgen, installeren</a:t>
            </a:r>
          </a:p>
          <a:p>
            <a:pPr lvl="1"/>
            <a:r>
              <a:rPr lang="nl-NL" dirty="0"/>
              <a:t>Ruilen</a:t>
            </a:r>
          </a:p>
          <a:p>
            <a:pPr lvl="1"/>
            <a:r>
              <a:rPr lang="nl-NL" dirty="0"/>
              <a:t>Reparatieservice</a:t>
            </a:r>
          </a:p>
        </p:txBody>
      </p:sp>
    </p:spTree>
    <p:extLst>
      <p:ext uri="{BB962C8B-B14F-4D97-AF65-F5344CB8AC3E}">
        <p14:creationId xmlns:p14="http://schemas.microsoft.com/office/powerpoint/2010/main" val="33693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1EAE03-1EF4-46D5-97B1-EE66E8D38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72FB40-0D75-4366-9A73-9A9DFCA57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Welke vormen van service biedt jouw leerbedrijf?</a:t>
            </a:r>
          </a:p>
        </p:txBody>
      </p:sp>
    </p:spTree>
    <p:extLst>
      <p:ext uri="{BB962C8B-B14F-4D97-AF65-F5344CB8AC3E}">
        <p14:creationId xmlns:p14="http://schemas.microsoft.com/office/powerpoint/2010/main" val="279334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BA552B-EF32-0D60-94AB-7A1260A17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12C17E08-BCC3-37BD-7765-E5E9275375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639289"/>
              </p:ext>
            </p:extLst>
          </p:nvPr>
        </p:nvGraphicFramePr>
        <p:xfrm>
          <a:off x="1725561" y="1504337"/>
          <a:ext cx="8760541" cy="461624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48867">
                  <a:extLst>
                    <a:ext uri="{9D8B030D-6E8A-4147-A177-3AD203B41FA5}">
                      <a16:colId xmlns:a16="http://schemas.microsoft.com/office/drawing/2014/main" val="2296149359"/>
                    </a:ext>
                  </a:extLst>
                </a:gridCol>
                <a:gridCol w="3846786">
                  <a:extLst>
                    <a:ext uri="{9D8B030D-6E8A-4147-A177-3AD203B41FA5}">
                      <a16:colId xmlns:a16="http://schemas.microsoft.com/office/drawing/2014/main" val="4167907577"/>
                    </a:ext>
                  </a:extLst>
                </a:gridCol>
                <a:gridCol w="3664888">
                  <a:extLst>
                    <a:ext uri="{9D8B030D-6E8A-4147-A177-3AD203B41FA5}">
                      <a16:colId xmlns:a16="http://schemas.microsoft.com/office/drawing/2014/main" val="1230753688"/>
                    </a:ext>
                  </a:extLst>
                </a:gridCol>
              </a:tblGrid>
              <a:tr h="419659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350237"/>
                  </a:ext>
                </a:extLst>
              </a:tr>
              <a:tr h="419659">
                <a:tc>
                  <a:txBody>
                    <a:bodyPr/>
                    <a:lstStyle/>
                    <a:p>
                      <a:r>
                        <a:rPr lang="nl-NL" dirty="0"/>
                        <a:t>20 mrt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Start nieuwe periode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788377"/>
                  </a:ext>
                </a:extLst>
              </a:tr>
              <a:tr h="419659">
                <a:tc>
                  <a:txBody>
                    <a:bodyPr/>
                    <a:lstStyle/>
                    <a:p>
                      <a:r>
                        <a:rPr lang="nl-NL" dirty="0"/>
                        <a:t>27 mrt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Keuzedelen behoefte klas 1 en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983639"/>
                  </a:ext>
                </a:extLst>
              </a:tr>
              <a:tr h="419659">
                <a:tc>
                  <a:txBody>
                    <a:bodyPr/>
                    <a:lstStyle/>
                    <a:p>
                      <a:r>
                        <a:rPr lang="nl-NL" dirty="0"/>
                        <a:t>3 apr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264465"/>
                  </a:ext>
                </a:extLst>
              </a:tr>
              <a:tr h="419659">
                <a:tc>
                  <a:txBody>
                    <a:bodyPr/>
                    <a:lstStyle/>
                    <a:p>
                      <a:r>
                        <a:rPr lang="nl-NL" dirty="0"/>
                        <a:t>10 apr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Geen 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  <a:r>
                        <a:rPr lang="nl-NL" baseline="30000" dirty="0"/>
                        <a:t>e</a:t>
                      </a:r>
                      <a:r>
                        <a:rPr lang="nl-NL" dirty="0"/>
                        <a:t> Paasdag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821411"/>
                  </a:ext>
                </a:extLst>
              </a:tr>
              <a:tr h="419659">
                <a:tc>
                  <a:txBody>
                    <a:bodyPr/>
                    <a:lstStyle/>
                    <a:p>
                      <a:r>
                        <a:rPr lang="nl-NL" dirty="0"/>
                        <a:t>17 apr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o.a. </a:t>
                      </a:r>
                      <a:r>
                        <a:rPr lang="nl-NL"/>
                        <a:t>gastles ‘duurzaamheid’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606847"/>
                  </a:ext>
                </a:extLst>
              </a:tr>
              <a:tr h="419659">
                <a:tc>
                  <a:txBody>
                    <a:bodyPr/>
                    <a:lstStyle/>
                    <a:p>
                      <a:r>
                        <a:rPr lang="nl-NL" dirty="0"/>
                        <a:t>24 apr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515245"/>
                  </a:ext>
                </a:extLst>
              </a:tr>
              <a:tr h="419659">
                <a:tc>
                  <a:txBody>
                    <a:bodyPr/>
                    <a:lstStyle/>
                    <a:p>
                      <a:r>
                        <a:rPr lang="nl-NL" dirty="0"/>
                        <a:t>1 mei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Geen 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Meivakantie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233411"/>
                  </a:ext>
                </a:extLst>
              </a:tr>
              <a:tr h="419659">
                <a:tc>
                  <a:txBody>
                    <a:bodyPr/>
                    <a:lstStyle/>
                    <a:p>
                      <a:r>
                        <a:rPr lang="nl-NL" dirty="0"/>
                        <a:t>8 mei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56884"/>
                  </a:ext>
                </a:extLst>
              </a:tr>
              <a:tr h="419659">
                <a:tc>
                  <a:txBody>
                    <a:bodyPr/>
                    <a:lstStyle/>
                    <a:p>
                      <a:r>
                        <a:rPr lang="nl-NL" dirty="0"/>
                        <a:t>15 mei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TOETS / PITCH + inleveren opdrachten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403984"/>
                  </a:ext>
                </a:extLst>
              </a:tr>
              <a:tr h="419659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307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954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CCEBF7-94B7-45BE-B20D-7763A8E3D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1317E5-3F87-4920-B749-864B5BB3E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Oppotten – advies – ruilen – op zicht meenemen – advies aan huis – bezorgen - </a:t>
            </a:r>
          </a:p>
        </p:txBody>
      </p:sp>
    </p:spTree>
    <p:extLst>
      <p:ext uri="{BB962C8B-B14F-4D97-AF65-F5344CB8AC3E}">
        <p14:creationId xmlns:p14="http://schemas.microsoft.com/office/powerpoint/2010/main" val="322416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overdekt, winkel&#10;&#10;Automatisch gegenereerde beschrijving">
            <a:extLst>
              <a:ext uri="{FF2B5EF4-FFF2-40B4-BE49-F238E27FC236}">
                <a16:creationId xmlns:a16="http://schemas.microsoft.com/office/drawing/2014/main" id="{971D3BC1-9220-71E0-3BEC-A81684CCE3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"/>
          <a:stretch/>
        </p:blipFill>
        <p:spPr>
          <a:xfrm>
            <a:off x="20" y="10"/>
            <a:ext cx="12191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123949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A43647-D0F9-4845-BCD4-A2349AAF3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Onderwerpen in de komende periode Mw. T.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9E1014-7977-7CE7-0FEC-C8E6EC091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Fasen verkoopgesprek kennen en toepassen</a:t>
            </a:r>
          </a:p>
          <a:p>
            <a:r>
              <a:rPr lang="nl-NL" dirty="0">
                <a:solidFill>
                  <a:schemeClr val="accent3">
                    <a:lumMod val="50000"/>
                  </a:schemeClr>
                </a:solidFill>
              </a:rPr>
              <a:t>Klantengedrag/ klantentypen</a:t>
            </a:r>
          </a:p>
          <a:p>
            <a:r>
              <a:rPr lang="nl-NL" dirty="0">
                <a:solidFill>
                  <a:schemeClr val="accent3">
                    <a:lumMod val="50000"/>
                  </a:schemeClr>
                </a:solidFill>
              </a:rPr>
              <a:t>Consumentenbehoeften</a:t>
            </a:r>
          </a:p>
          <a:p>
            <a:r>
              <a:rPr lang="nl-NL" dirty="0">
                <a:solidFill>
                  <a:schemeClr val="accent3">
                    <a:lumMod val="50000"/>
                  </a:schemeClr>
                </a:solidFill>
              </a:rPr>
              <a:t>Koopsignalen</a:t>
            </a:r>
          </a:p>
          <a:p>
            <a:r>
              <a:rPr lang="nl-NL" dirty="0"/>
              <a:t>Klachtenbeleid, - managementsysteem, </a:t>
            </a:r>
            <a:r>
              <a:rPr lang="nl-N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conflicthantering</a:t>
            </a:r>
          </a:p>
          <a:p>
            <a:r>
              <a:rPr lang="nl-N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Serviceverlening</a:t>
            </a:r>
          </a:p>
          <a:p>
            <a:r>
              <a:rPr lang="nl-N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verkoop</a:t>
            </a:r>
          </a:p>
          <a:p>
            <a:r>
              <a:rPr lang="nl-N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Bestel- en levertijden</a:t>
            </a:r>
          </a:p>
        </p:txBody>
      </p:sp>
    </p:spTree>
    <p:extLst>
      <p:ext uri="{BB962C8B-B14F-4D97-AF65-F5344CB8AC3E}">
        <p14:creationId xmlns:p14="http://schemas.microsoft.com/office/powerpoint/2010/main" val="290612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00B03D-4244-46C0-9B89-BDAC4C050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Conflicthantering</a:t>
            </a: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7AA17553-5A09-4A93-A28C-6B5E40F81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166" y="2249424"/>
            <a:ext cx="11845158" cy="460857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dirty="0"/>
          </a:p>
          <a:p>
            <a:r>
              <a:rPr lang="nl-NL" dirty="0"/>
              <a:t>Een situatie met twee of meer mensen met een tegengestelde opvatting of wens. Er is een </a:t>
            </a:r>
            <a:r>
              <a:rPr lang="nl-NL" b="1" dirty="0"/>
              <a:t>meningsverschil</a:t>
            </a:r>
            <a:r>
              <a:rPr lang="nl-NL" dirty="0"/>
              <a:t>. Bij een conflict speelt er meer dan alleen de inhoud. Een conflict ontstaat als mensen in een meningsverschil niet meer naar elkaar </a:t>
            </a:r>
            <a:r>
              <a:rPr lang="nl-NL" dirty="0">
                <a:hlinkClick r:id="rId2" tooltip="Luisteren"/>
              </a:rPr>
              <a:t>luisteren</a:t>
            </a:r>
            <a:r>
              <a:rPr lang="nl-NL" dirty="0"/>
              <a:t> en niet zomaar tot een oplossing kunnen komen. Dat komt omdat </a:t>
            </a:r>
            <a:r>
              <a:rPr lang="nl-NL" b="1" dirty="0"/>
              <a:t>emoties en/of botsende persoonlijkheden</a:t>
            </a:r>
            <a:r>
              <a:rPr lang="nl-NL" dirty="0"/>
              <a:t> een rol spelen. Het is dan erg lastig vriendelijk te blijven en naar de ander te blijven luisteren.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3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F14E6C-44A3-A289-63D3-4C0F2F50C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60A4A3-5E1B-3A49-BC6A-4D9FE98D2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nl-NL" dirty="0"/>
              <a:t>Retail </a:t>
            </a:r>
            <a:r>
              <a:rPr lang="nl-NL" dirty="0">
                <a:sym typeface="Wingdings" panose="05000000000000000000" pitchFamily="2" charset="2"/>
              </a:rPr>
              <a:t>  Leverancier</a:t>
            </a:r>
          </a:p>
          <a:p>
            <a:pPr marL="109728" indent="0" algn="ctr">
              <a:buNone/>
            </a:pPr>
            <a:r>
              <a:rPr lang="nl-NL" dirty="0">
                <a:sym typeface="Wingdings" panose="05000000000000000000" pitchFamily="2" charset="2"/>
              </a:rPr>
              <a:t>Retail   Consument</a:t>
            </a:r>
          </a:p>
          <a:p>
            <a:pPr marL="109728" indent="0" algn="ctr">
              <a:buNone/>
            </a:pPr>
            <a:r>
              <a:rPr lang="nl-NL" dirty="0">
                <a:sym typeface="Wingdings" panose="05000000000000000000" pitchFamily="2" charset="2"/>
              </a:rPr>
              <a:t>……………………………………</a:t>
            </a:r>
          </a:p>
          <a:p>
            <a:pPr marL="109728" indent="0" algn="ctr">
              <a:buNone/>
            </a:pPr>
            <a:r>
              <a:rPr lang="nl-NL" dirty="0">
                <a:sym typeface="Wingdings" panose="05000000000000000000" pitchFamily="2" charset="2"/>
              </a:rPr>
              <a:t> </a:t>
            </a:r>
          </a:p>
        </p:txBody>
      </p:sp>
      <p:pic>
        <p:nvPicPr>
          <p:cNvPr id="2056" name="Picture 8" descr="Tug Of War Stock Photo - Download Image Now - Conflict, War, Working -  iStock">
            <a:extLst>
              <a:ext uri="{FF2B5EF4-FFF2-40B4-BE49-F238E27FC236}">
                <a16:creationId xmlns:a16="http://schemas.microsoft.com/office/drawing/2014/main" id="{A202BB27-1F3C-33CB-BD9A-B398CFA46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3586221"/>
            <a:ext cx="582930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8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7BC039-8DFA-493C-BDD5-B63B8303E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4290"/>
            <a:ext cx="10972800" cy="1915510"/>
          </a:xfrm>
        </p:spPr>
        <p:txBody>
          <a:bodyPr>
            <a:normAutofit/>
          </a:bodyPr>
          <a:lstStyle/>
          <a:p>
            <a:pPr algn="ctr"/>
            <a:r>
              <a:rPr lang="nl-NL" sz="3200" dirty="0"/>
              <a:t>Verschillende manieren om met een conflict om te gaan</a:t>
            </a:r>
          </a:p>
        </p:txBody>
      </p:sp>
      <p:pic>
        <p:nvPicPr>
          <p:cNvPr id="7" name="Tijdelijke aanduiding voor inhoud 8">
            <a:extLst>
              <a:ext uri="{FF2B5EF4-FFF2-40B4-BE49-F238E27FC236}">
                <a16:creationId xmlns:a16="http://schemas.microsoft.com/office/drawing/2014/main" id="{2781EFF6-0CAF-4356-998B-DDFB62CFE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6947" y="2209800"/>
            <a:ext cx="7085729" cy="459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83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C33258-5B00-4118-93DC-47CBDA62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</p:spPr>
        <p:txBody>
          <a:bodyPr anchor="ctr">
            <a:normAutofit/>
          </a:bodyPr>
          <a:lstStyle/>
          <a:p>
            <a:r>
              <a:rPr lang="nl-NL"/>
              <a:t>Welke eigenschappen moet jij bezitten?</a:t>
            </a:r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F474BD16-3701-7C57-F2BE-612107A5D6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325617"/>
              </p:ext>
            </p:extLst>
          </p:nvPr>
        </p:nvGraphicFramePr>
        <p:xfrm>
          <a:off x="609600" y="2249424"/>
          <a:ext cx="109728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155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182EF7-465D-4041-9C86-3305581C9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C6BB55-4BB6-4F81-953D-AB084AB26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156154"/>
            <a:ext cx="10972800" cy="3418381"/>
          </a:xfrm>
        </p:spPr>
        <p:txBody>
          <a:bodyPr/>
          <a:lstStyle/>
          <a:p>
            <a:r>
              <a:rPr lang="nl-NL" dirty="0">
                <a:sym typeface="Wingdings" panose="05000000000000000000" pitchFamily="2" charset="2"/>
              </a:rPr>
              <a:t>Rustige gespreksruimte</a:t>
            </a:r>
          </a:p>
          <a:p>
            <a:r>
              <a:rPr lang="nl-NL" dirty="0">
                <a:sym typeface="Wingdings" panose="05000000000000000000" pitchFamily="2" charset="2"/>
              </a:rPr>
              <a:t>Neem de tijd, maar laat het niet                                                                   uitlopen….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/>
          </a:p>
        </p:txBody>
      </p:sp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AE04AAA1-110F-4B82-1A15-AABED8DFAF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093580"/>
              </p:ext>
            </p:extLst>
          </p:nvPr>
        </p:nvGraphicFramePr>
        <p:xfrm>
          <a:off x="6282813" y="663677"/>
          <a:ext cx="4173793" cy="611224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173793">
                  <a:extLst>
                    <a:ext uri="{9D8B030D-6E8A-4147-A177-3AD203B41FA5}">
                      <a16:colId xmlns:a16="http://schemas.microsoft.com/office/drawing/2014/main" val="561686530"/>
                    </a:ext>
                  </a:extLst>
                </a:gridCol>
              </a:tblGrid>
              <a:tr h="23302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b="1" kern="100" dirty="0">
                          <a:effectLst/>
                        </a:rPr>
                        <a:t>Fase 1   Het aannemen van de klacht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b="0" kern="100" dirty="0">
                          <a:effectLst/>
                        </a:rPr>
                        <a:t>De klant komt met emotie binnen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b="0" kern="100" dirty="0">
                          <a:effectLst/>
                        </a:rPr>
                        <a:t>Blijf kalm en zorg voor een open houding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b="0" kern="100" dirty="0">
                          <a:effectLst/>
                        </a:rPr>
                        <a:t>Luister met geduld en aandacht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b="0" kern="100" dirty="0">
                          <a:effectLst/>
                        </a:rPr>
                        <a:t>Laat de klant zijn verhaal doen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b="0" kern="100" dirty="0">
                          <a:effectLst/>
                        </a:rPr>
                        <a:t>Vat samen, of laat de klant dit doen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600" b="0" kern="100" dirty="0">
                        <a:effectLst/>
                      </a:endParaRPr>
                    </a:p>
                  </a:txBody>
                  <a:tcPr marL="50668" marR="50668" marT="0" marB="0"/>
                </a:tc>
                <a:extLst>
                  <a:ext uri="{0D108BD9-81ED-4DB2-BD59-A6C34878D82A}">
                    <a16:rowId xmlns:a16="http://schemas.microsoft.com/office/drawing/2014/main" val="3544371743"/>
                  </a:ext>
                </a:extLst>
              </a:tr>
              <a:tr h="1646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b="1" kern="100" dirty="0">
                          <a:effectLst/>
                        </a:rPr>
                        <a:t>Fase 2   De behandeling van de klacht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b="0" kern="100" dirty="0">
                          <a:effectLst/>
                        </a:rPr>
                        <a:t>Toon begrip en bied je verontschuldigingen aan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b="0" kern="100" dirty="0">
                          <a:effectLst/>
                        </a:rPr>
                        <a:t>Ontken de klacht niet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b="0" kern="100" dirty="0">
                          <a:effectLst/>
                        </a:rPr>
                        <a:t>Zorg voor een toegankelijke sfeer</a:t>
                      </a:r>
                    </a:p>
                  </a:txBody>
                  <a:tcPr marL="50668" marR="50668" marT="0" marB="0"/>
                </a:tc>
                <a:extLst>
                  <a:ext uri="{0D108BD9-81ED-4DB2-BD59-A6C34878D82A}">
                    <a16:rowId xmlns:a16="http://schemas.microsoft.com/office/drawing/2014/main" val="1358267867"/>
                  </a:ext>
                </a:extLst>
              </a:tr>
              <a:tr h="2041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b="1" kern="100" dirty="0">
                          <a:effectLst/>
                        </a:rPr>
                        <a:t>Fase 3   Het afhandelen van de klacht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b="0" kern="100" dirty="0">
                          <a:effectLst/>
                        </a:rPr>
                        <a:t>Noteer wat de klant zegt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b="0" kern="100" dirty="0">
                          <a:effectLst/>
                        </a:rPr>
                        <a:t>Onderzoek de klacht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b="0" kern="100" dirty="0">
                          <a:effectLst/>
                        </a:rPr>
                        <a:t>Denk mee voor een oplossing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b="0" kern="100" dirty="0">
                          <a:effectLst/>
                        </a:rPr>
                        <a:t>Geef de klant een tevreden gevoel</a:t>
                      </a:r>
                    </a:p>
                  </a:txBody>
                  <a:tcPr marL="50668" marR="50668" marT="0" marB="0"/>
                </a:tc>
                <a:extLst>
                  <a:ext uri="{0D108BD9-81ED-4DB2-BD59-A6C34878D82A}">
                    <a16:rowId xmlns:a16="http://schemas.microsoft.com/office/drawing/2014/main" val="1306819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01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1610D7-34D2-4E04-9CBE-AC4E49C2E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6DC8E9-28A2-4F74-B3FE-D912D36A3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https://www.youtube.com/watch?v=9_YVnIc8yl8</a:t>
            </a:r>
          </a:p>
        </p:txBody>
      </p:sp>
    </p:spTree>
    <p:extLst>
      <p:ext uri="{BB962C8B-B14F-4D97-AF65-F5344CB8AC3E}">
        <p14:creationId xmlns:p14="http://schemas.microsoft.com/office/powerpoint/2010/main" val="113720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e van training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4616_TF03460604" id="{2E200E85-541D-48A5-BFB0-DBA07DDA9DE1}" vid="{9076C743-BE82-44E9-BF1F-CB14A2F21507}"/>
    </a:ext>
  </a:extLst>
</a:theme>
</file>

<file path=ppt/theme/theme2.xml><?xml version="1.0" encoding="utf-8"?>
<a:theme xmlns:a="http://schemas.openxmlformats.org/drawingml/2006/main" name="Office-thema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2e09757-d42c-4fcd-ae27-c71d4b25821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793C7D7F3BC946A5F2904ADE47754D" ma:contentTypeVersion="15" ma:contentTypeDescription="Een nieuw document maken." ma:contentTypeScope="" ma:versionID="d85569397a834ab0abf05d4524917c29">
  <xsd:schema xmlns:xsd="http://www.w3.org/2001/XMLSchema" xmlns:xs="http://www.w3.org/2001/XMLSchema" xmlns:p="http://schemas.microsoft.com/office/2006/metadata/properties" xmlns:ns3="c2e09757-d42c-4fcd-ae27-c71d4b258210" xmlns:ns4="bfe1b49f-1cd4-47d5-a3dc-4ad9ba0da7af" targetNamespace="http://schemas.microsoft.com/office/2006/metadata/properties" ma:root="true" ma:fieldsID="476f085c84b7131a2a51d28c14f11be9" ns3:_="" ns4:_="">
    <xsd:import namespace="c2e09757-d42c-4fcd-ae27-c71d4b258210"/>
    <xsd:import namespace="bfe1b49f-1cd4-47d5-a3dc-4ad9ba0da7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e09757-d42c-4fcd-ae27-c71d4b2582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1b49f-1cd4-47d5-a3dc-4ad9ba0da7a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0DD357-CE9A-4926-89D9-78046B1C40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E944B4-A62D-43FE-8CA4-BE2FB88E7226}">
  <ds:schemaRefs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c2e09757-d42c-4fcd-ae27-c71d4b258210"/>
    <ds:schemaRef ds:uri="http://schemas.openxmlformats.org/package/2006/metadata/core-properties"/>
    <ds:schemaRef ds:uri="bfe1b49f-1cd4-47d5-a3dc-4ad9ba0da7af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59CDF97-1B76-4479-8749-92D1A7AA40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e09757-d42c-4fcd-ae27-c71d4b258210"/>
    <ds:schemaRef ds:uri="bfe1b49f-1cd4-47d5-a3dc-4ad9ba0da7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van training</Template>
  <TotalTime>243</TotalTime>
  <Words>647</Words>
  <Application>Microsoft Office PowerPoint</Application>
  <PresentationFormat>Breedbeeld</PresentationFormat>
  <Paragraphs>115</Paragraphs>
  <Slides>21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Calibri</vt:lpstr>
      <vt:lpstr>Georgia</vt:lpstr>
      <vt:lpstr>Wingdings 2</vt:lpstr>
      <vt:lpstr>Presentatie van training</vt:lpstr>
      <vt:lpstr>Periode 4 Groene Retail</vt:lpstr>
      <vt:lpstr>PowerPoint-presentatie</vt:lpstr>
      <vt:lpstr>Onderwerpen in de komende periode Mw. T.</vt:lpstr>
      <vt:lpstr>Conflicthantering</vt:lpstr>
      <vt:lpstr>PowerPoint-presentatie</vt:lpstr>
      <vt:lpstr>Verschillende manieren om met een conflict om te gaan</vt:lpstr>
      <vt:lpstr>Welke eigenschappen moet jij bezitten?</vt:lpstr>
      <vt:lpstr>PowerPoint-presentatie</vt:lpstr>
      <vt:lpstr>PowerPoint-presentatie</vt:lpstr>
      <vt:lpstr>PowerPoint-presentatie</vt:lpstr>
      <vt:lpstr>Serviceverlening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Opdracht in 2-tallen</vt:lpstr>
      <vt:lpstr>Wanneer verleen je service?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Coaching klas 32</dc:title>
  <dc:creator>Annoeschka Turksema</dc:creator>
  <cp:lastModifiedBy>Regien Mendel - ten Napel</cp:lastModifiedBy>
  <cp:revision>133</cp:revision>
  <dcterms:created xsi:type="dcterms:W3CDTF">2021-01-15T10:01:37Z</dcterms:created>
  <dcterms:modified xsi:type="dcterms:W3CDTF">2023-04-26T14:28:25Z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0x01010079793C7D7F3BC946A5F2904ADE47754D</vt:lpwstr>
  </property>
</Properties>
</file>